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0"/>
  </p:notesMasterIdLst>
  <p:handoutMasterIdLst>
    <p:handoutMasterId r:id="rId21"/>
  </p:handoutMasterIdLst>
  <p:sldIdLst>
    <p:sldId id="307" r:id="rId4"/>
    <p:sldId id="313" r:id="rId5"/>
    <p:sldId id="321" r:id="rId6"/>
    <p:sldId id="259" r:id="rId7"/>
    <p:sldId id="258" r:id="rId8"/>
    <p:sldId id="280" r:id="rId9"/>
    <p:sldId id="310" r:id="rId10"/>
    <p:sldId id="311" r:id="rId11"/>
    <p:sldId id="314" r:id="rId12"/>
    <p:sldId id="318" r:id="rId13"/>
    <p:sldId id="315" r:id="rId14"/>
    <p:sldId id="319" r:id="rId15"/>
    <p:sldId id="320" r:id="rId16"/>
    <p:sldId id="323" r:id="rId17"/>
    <p:sldId id="322" r:id="rId18"/>
    <p:sldId id="297" r:id="rId19"/>
  </p:sldIdLst>
  <p:sldSz cx="12192000" cy="6858000"/>
  <p:notesSz cx="6858000" cy="9144000"/>
  <p:embeddedFontLst>
    <p:embeddedFont>
      <p:font typeface="Calibri" panose="020F0502020204030204" pitchFamily="34" charset="0"/>
      <p:regular r:id=""/>
      <p:bold r:id=""/>
      <p:italic r:id=""/>
      <p:boldItalic r:id=""/>
    </p:embeddedFont>
    <p:embeddedFont>
      <p:font typeface="Roboto" panose="02000000000000000000" pitchFamily="2" charset="0"/>
      <p:regular r:id=""/>
      <p:bold r:id=""/>
      <p:italic r:id=""/>
      <p:boldItalic r:id="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137"/>
    <a:srgbClr val="DCCC6A"/>
    <a:srgbClr val="54585A"/>
    <a:srgbClr val="FFCC00"/>
    <a:srgbClr val="004376"/>
    <a:srgbClr val="F9F6E5"/>
    <a:srgbClr val="FF640F"/>
    <a:srgbClr val="B3A369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0" autoAdjust="0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168" y="10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 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82-CB47-A96F-DCB00E2490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82-CB47-A96F-DCB00E2490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82-CB47-A96F-DCB00E24900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82-CB47-A96F-DCB00E249009}"/>
              </c:ext>
            </c:extLst>
          </c:dPt>
          <c:cat>
            <c:strRef>
              <c:f>Sheet1!$A$2:$A$5</c:f>
              <c:strCache>
                <c:ptCount val="4"/>
                <c:pt idx="0">
                  <c:v>25-34</c:v>
                </c:pt>
                <c:pt idx="1">
                  <c:v>18-24</c:v>
                </c:pt>
                <c:pt idx="2">
                  <c:v>35-44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0.33489999999999998</c:v>
                </c:pt>
                <c:pt idx="1">
                  <c:v>0.25169999999999998</c:v>
                </c:pt>
                <c:pt idx="2">
                  <c:v>0.19539999999999999</c:v>
                </c:pt>
                <c:pt idx="3">
                  <c:v>0.21800000000000005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D-3647-BA63-A7E7B8C3B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icons!!!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47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presentation should include your project objectives, the spatial or mathematical model that you built, analysis results, and findings. This will account for 15% of your final grade.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12/9/23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12/9/23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12/9/23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12/9/23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12/9/23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12/9/23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5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12/9/23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man_Park#Atlanta's_first_intown_neighborhood_to_gentrify" TargetMode="External"/><Relationship Id="rId2" Type="http://schemas.openxmlformats.org/officeDocument/2006/relationships/hyperlink" Target="https://www.deviantart.com/nataliaakaczmarczyk/art/Majestatic-Metalheads-893413346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9" y="1846217"/>
            <a:ext cx="9744892" cy="259515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Which </a:t>
            </a:r>
            <a:r>
              <a:rPr lang="en-US" altLang="zh-CN" sz="3600" dirty="0">
                <a:solidFill>
                  <a:schemeClr val="accent1"/>
                </a:solidFill>
              </a:rPr>
              <a:t>Neighborhood</a:t>
            </a:r>
            <a:r>
              <a:rPr lang="en-US" altLang="zh-CN" sz="3600" dirty="0"/>
              <a:t> in Atlanta is Best for a </a:t>
            </a:r>
            <a:r>
              <a:rPr lang="en-US" altLang="zh-CN" sz="3600" dirty="0">
                <a:solidFill>
                  <a:schemeClr val="accent1"/>
                </a:solidFill>
              </a:rPr>
              <a:t>Metal Music Venue </a:t>
            </a:r>
            <a:r>
              <a:rPr lang="en-US" altLang="zh-CN" sz="3600" dirty="0"/>
              <a:t>Business? </a:t>
            </a:r>
            <a:br>
              <a:rPr lang="en-US" altLang="zh-CN" sz="3600" dirty="0"/>
            </a:br>
            <a:br>
              <a:rPr lang="en-US" altLang="zh-CN" sz="2800" dirty="0"/>
            </a:br>
            <a:r>
              <a:rPr lang="en-US" altLang="zh-CN" sz="2800" dirty="0"/>
              <a:t>Considering Transportation,</a:t>
            </a:r>
            <a:r>
              <a:rPr lang="zh-CN" altLang="en-US" sz="2800" dirty="0"/>
              <a:t> </a:t>
            </a:r>
            <a:r>
              <a:rPr lang="en-US" altLang="zh-CN" sz="2800" dirty="0"/>
              <a:t>Demographic,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Urban</a:t>
            </a:r>
            <a:r>
              <a:rPr lang="zh-CN" altLang="en-US" sz="2800" dirty="0"/>
              <a:t> </a:t>
            </a:r>
            <a:r>
              <a:rPr lang="en-US" altLang="zh-CN" sz="2800" dirty="0"/>
              <a:t>Planning Factors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9" y="4871676"/>
            <a:ext cx="8906692" cy="625930"/>
          </a:xfrm>
        </p:spPr>
        <p:txBody>
          <a:bodyPr>
            <a:normAutofit/>
          </a:bodyPr>
          <a:lstStyle/>
          <a:p>
            <a:r>
              <a:rPr lang="en-US" altLang="zh-CN" dirty="0"/>
              <a:t>Tingyu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1000" y="1472222"/>
            <a:ext cx="3000791" cy="2123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86F34-F449-15BC-7D22-12197543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94" b="23727"/>
          <a:stretch/>
        </p:blipFill>
        <p:spPr>
          <a:xfrm>
            <a:off x="3163457" y="941724"/>
            <a:ext cx="6057898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598DA-77D3-34BF-6BAD-8D929C00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47832"/>
            <a:ext cx="3000793" cy="2123034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49518F4-5596-4E55-4C60-24E32C8487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80524" y="1521834"/>
            <a:ext cx="6211305" cy="43944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1F149B-9A48-AF5D-EBDD-26FF24388D07}"/>
              </a:ext>
            </a:extLst>
          </p:cNvPr>
          <p:cNvSpPr/>
          <p:nvPr/>
        </p:nvSpPr>
        <p:spPr>
          <a:xfrm>
            <a:off x="3749120" y="2870703"/>
            <a:ext cx="1664072" cy="11165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Join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attribute(score)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location</a:t>
            </a:r>
          </a:p>
          <a:p>
            <a:pPr algn="ctr"/>
            <a:r>
              <a:rPr lang="en-US" altLang="zh-CN" sz="1200" b="1" dirty="0"/>
              <a:t>to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each</a:t>
            </a:r>
          </a:p>
          <a:p>
            <a:pPr algn="ctr"/>
            <a:r>
              <a:rPr lang="en-US" altLang="zh-CN" sz="1200" b="1" dirty="0"/>
              <a:t>Neighborhoods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949060-030D-38B2-40A6-7062861E369D}"/>
              </a:ext>
            </a:extLst>
          </p:cNvPr>
          <p:cNvSpPr/>
          <p:nvPr/>
        </p:nvSpPr>
        <p:spPr>
          <a:xfrm>
            <a:off x="3749120" y="4098056"/>
            <a:ext cx="1664072" cy="531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Weighted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area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F7DDF6-07B0-AC4A-D09E-543793DDD113}"/>
              </a:ext>
            </a:extLst>
          </p:cNvPr>
          <p:cNvCxnSpPr/>
          <p:nvPr/>
        </p:nvCxnSpPr>
        <p:spPr>
          <a:xfrm>
            <a:off x="3617259" y="4921624"/>
            <a:ext cx="200361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53850-0068-B001-FD5D-5A9647FE38DA}"/>
              </a:ext>
            </a:extLst>
          </p:cNvPr>
          <p:cNvCxnSpPr/>
          <p:nvPr/>
        </p:nvCxnSpPr>
        <p:spPr>
          <a:xfrm>
            <a:off x="3617259" y="2572871"/>
            <a:ext cx="200361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17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DF8E4C-1240-99B7-9ADB-AEE41100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0" y="1215482"/>
            <a:ext cx="6974529" cy="493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A961-47BA-402B-5943-7B1D05FAF714}"/>
              </a:ext>
            </a:extLst>
          </p:cNvPr>
          <p:cNvSpPr txBox="1"/>
          <p:nvPr/>
        </p:nvSpPr>
        <p:spPr>
          <a:xfrm>
            <a:off x="7531100" y="1880157"/>
            <a:ext cx="427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up the transport and demographic scores, the neighborhoods with the highest score (15/16) are:</a:t>
            </a:r>
          </a:p>
          <a:p>
            <a:endParaRPr lang="en-US" dirty="0"/>
          </a:p>
          <a:p>
            <a:r>
              <a:rPr lang="en-US" b="1" dirty="0"/>
              <a:t>Midtown</a:t>
            </a:r>
          </a:p>
          <a:p>
            <a:r>
              <a:rPr lang="en-US" b="1" dirty="0"/>
              <a:t>Inman Park</a:t>
            </a:r>
          </a:p>
          <a:p>
            <a:r>
              <a:rPr lang="en-US" b="1" dirty="0"/>
              <a:t>East Atlanta</a:t>
            </a:r>
          </a:p>
          <a:p>
            <a:r>
              <a:rPr lang="en-US" b="1" dirty="0"/>
              <a:t>Peachtree Heights West</a:t>
            </a:r>
          </a:p>
          <a:p>
            <a:r>
              <a:rPr lang="en-US" b="1" dirty="0"/>
              <a:t>Buckhead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A053D-D6FE-CE11-5F98-F103A1098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77" b="18412"/>
          <a:stretch/>
        </p:blipFill>
        <p:spPr>
          <a:xfrm>
            <a:off x="6096000" y="974829"/>
            <a:ext cx="6057898" cy="4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2ABBF-4E40-7C12-521F-0A9B26130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15483"/>
            <a:ext cx="5715000" cy="40433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Zoning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0577A-0225-92A3-510C-F928BB86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64" y="1215481"/>
            <a:ext cx="5715000" cy="4043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9F3055-A160-F5FA-2928-D16841F75291}"/>
              </a:ext>
            </a:extLst>
          </p:cNvPr>
          <p:cNvSpPr txBox="1"/>
          <p:nvPr/>
        </p:nvSpPr>
        <p:spPr>
          <a:xfrm>
            <a:off x="381000" y="5359207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Midtown, Inman Park, and Buckhead Forest </a:t>
            </a:r>
            <a:r>
              <a:rPr lang="en-US" dirty="0"/>
              <a:t>neighborhoods perform better in terms of zoning restrictions.</a:t>
            </a:r>
          </a:p>
          <a:p>
            <a:r>
              <a:rPr lang="en-US" sz="1400" dirty="0">
                <a:solidFill>
                  <a:schemeClr val="tx2"/>
                </a:solidFill>
              </a:rPr>
              <a:t>Contextual Information: Commercial and mixed-use land use are more suitable for a music venue business. The Livable Centers Initiative encourages vibrant and walkable places.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58F34-DAF7-D43D-D003-CF4FAFC06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3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554581-08C4-AC13-ABF3-459E4801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0" r="3623"/>
          <a:stretch/>
        </p:blipFill>
        <p:spPr>
          <a:xfrm>
            <a:off x="406401" y="1519368"/>
            <a:ext cx="6896100" cy="4172537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0C702E0-6445-3D0B-D640-A21DBA43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0080" y="1596918"/>
            <a:ext cx="4091443" cy="2894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015A2-B2F6-CB4A-1231-CC41062D4AED}"/>
              </a:ext>
            </a:extLst>
          </p:cNvPr>
          <p:cNvSpPr txBox="1"/>
          <p:nvPr/>
        </p:nvSpPr>
        <p:spPr>
          <a:xfrm>
            <a:off x="7520081" y="4491577"/>
            <a:ext cx="409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amenity,</a:t>
            </a:r>
            <a:r>
              <a:rPr lang="zh-CN" altLang="en-US" dirty="0"/>
              <a:t> </a:t>
            </a:r>
            <a:r>
              <a:rPr lang="en-US" altLang="zh-CN" b="1" dirty="0"/>
              <a:t>Midtown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b="1" dirty="0"/>
              <a:t>Inman Park</a:t>
            </a:r>
            <a:r>
              <a:rPr lang="zh-CN" altLang="en-US" b="1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best!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endParaRPr lang="en-US" dirty="0"/>
          </a:p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3E98C-9396-9BA0-09FB-5CF9CFDFB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708150"/>
            <a:ext cx="3513267" cy="5149850"/>
          </a:xfrm>
        </p:spPr>
        <p:txBody>
          <a:bodyPr>
            <a:normAutofit/>
          </a:bodyPr>
          <a:lstStyle/>
          <a:p>
            <a:r>
              <a:rPr lang="en-US" altLang="zh-CN" dirty="0"/>
              <a:t>After quantifying transport and demographic factors, and using transport and urban planning factors as restrictions, we have determined that </a:t>
            </a:r>
            <a:r>
              <a:rPr lang="en-US" altLang="zh-CN" b="1" dirty="0"/>
              <a:t>Midtown</a:t>
            </a:r>
            <a:r>
              <a:rPr lang="en-US" altLang="zh-CN" dirty="0"/>
              <a:t> and </a:t>
            </a:r>
            <a:r>
              <a:rPr lang="en-US" altLang="zh-CN" b="1" dirty="0"/>
              <a:t>Inman Park </a:t>
            </a:r>
            <a:r>
              <a:rPr lang="en-US" altLang="zh-CN" dirty="0"/>
              <a:t>are the best locations for a metal music venue business.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A8996-E16C-BFE3-1F8E-4745BF970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7"/>
          <a:stretch/>
        </p:blipFill>
        <p:spPr>
          <a:xfrm>
            <a:off x="310278" y="3429000"/>
            <a:ext cx="3517439" cy="2739736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873AA9B-0BFA-59D9-B72C-C30E098E02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89" y="1131948"/>
            <a:ext cx="3527836" cy="23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town skyline viewed from Piedmont Park">
            <a:extLst>
              <a:ext uri="{FF2B5EF4-FFF2-40B4-BE49-F238E27FC236}">
                <a16:creationId xmlns:a16="http://schemas.microsoft.com/office/drawing/2014/main" id="{8A3BCFD6-BDA8-EFAD-9401-AA16D763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17" y="1140311"/>
            <a:ext cx="3558322" cy="23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97D9B-3272-7B6E-F617-0A8F23E35277}"/>
              </a:ext>
            </a:extLst>
          </p:cNvPr>
          <p:cNvSpPr txBox="1"/>
          <p:nvPr/>
        </p:nvSpPr>
        <p:spPr>
          <a:xfrm>
            <a:off x="4129617" y="3626444"/>
            <a:ext cx="35583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In more detail, Midtown has a more established music venue business and is more competitive. It will be more familiar to metalheads, but it is also a high-risk, high-reward type of venture.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099D2-0631-B0ED-1F9A-BFAABE71E161}"/>
              </a:ext>
            </a:extLst>
          </p:cNvPr>
          <p:cNvSpPr txBox="1"/>
          <p:nvPr/>
        </p:nvSpPr>
        <p:spPr>
          <a:xfrm>
            <a:off x="7923288" y="3626444"/>
            <a:ext cx="3527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Inman Park has higher potential with fewer existing music venues and suitable conditions for this business. Suggested</a:t>
            </a:r>
            <a:r>
              <a:rPr lang="zh-CN" altLang="en-US" sz="1800" dirty="0"/>
              <a:t> </a:t>
            </a:r>
            <a:r>
              <a:rPr lang="en-US" altLang="zh-CN" sz="1800" dirty="0"/>
              <a:t>location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Edgewood Avenue, which has a restaurant</a:t>
            </a:r>
            <a:r>
              <a:rPr lang="zh-CN" altLang="en-US" sz="1800" dirty="0"/>
              <a:t> </a:t>
            </a:r>
            <a:r>
              <a:rPr lang="en-US" altLang="zh-CN" sz="1800" dirty="0"/>
              <a:t>street,</a:t>
            </a:r>
            <a:r>
              <a:rPr lang="zh-CN" altLang="en-US" sz="1800" dirty="0"/>
              <a:t> </a:t>
            </a:r>
            <a:r>
              <a:rPr lang="en-US" altLang="zh-CN" sz="1800" dirty="0"/>
              <a:t>however,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estate</a:t>
            </a:r>
            <a:r>
              <a:rPr lang="zh-CN" altLang="en-US" sz="1800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also</a:t>
            </a:r>
            <a:r>
              <a:rPr lang="zh-CN" altLang="en-US" sz="1800" dirty="0"/>
              <a:t> </a:t>
            </a:r>
            <a:r>
              <a:rPr lang="en-US" altLang="zh-CN" sz="1800" dirty="0"/>
              <a:t>higher.</a:t>
            </a:r>
            <a:r>
              <a:rPr lang="zh-CN" altLang="en-US" sz="1800" dirty="0"/>
              <a:t> 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40863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485901"/>
            <a:ext cx="11569699" cy="4383088"/>
          </a:xfrm>
        </p:spPr>
        <p:txBody>
          <a:bodyPr/>
          <a:lstStyle/>
          <a:p>
            <a:r>
              <a:rPr lang="en-US" altLang="zh-CN" sz="1200" dirty="0">
                <a:solidFill>
                  <a:schemeClr val="tx2"/>
                </a:solidFill>
              </a:rPr>
              <a:t>Shukla, Aditya. “The Social Psychology Of Heavy Metal &amp; Rock Music: Research On Metalheads.” Cognition Today, September 19, 2022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Brown, Andy, Spracklen, Karl, Kahn-Harris, Keith, Scott, Niall. “Global Metal Music and Culture: Current Directions in Metal Studies.” Routledge, 2016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Psyllidis, A., Gao, S., Hu, Y., Kim, E. K., McKenzie, G., Purves, R., Yuan, M., &amp; Andris, C. (2022). Points of Interest (POI): a commentary on the state of the art, challenges, and prospects for the future. Computational Urban Science, 2(20)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Prandi, C., Barricelli, B. R., Mirri, S., &amp; Fogli, D. (2023). Accessible wayfinding and navigation: a systematic mapping study. Universal Access in the Information Society, 22, 185-212</a:t>
            </a:r>
          </a:p>
          <a:p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</a:t>
            </a:r>
            <a:r>
              <a:rPr lang="zh-CN" alt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</a:p>
          <a:p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P8:</a:t>
            </a:r>
            <a:r>
              <a:rPr lang="zh-CN" alt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https://www.deviantart.com/nataliaakaczmarczyk/art/Majestatic-Metalheads-893413346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P8-2: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https://</a:t>
            </a:r>
            <a:r>
              <a:rPr lang="en-US" altLang="zh-CN" sz="1200" dirty="0" err="1">
                <a:solidFill>
                  <a:schemeClr val="tx2"/>
                </a:solidFill>
              </a:rPr>
              <a:t>finance.yahoo.com</a:t>
            </a:r>
            <a:r>
              <a:rPr lang="en-US" altLang="zh-CN" sz="1200" dirty="0">
                <a:solidFill>
                  <a:schemeClr val="tx2"/>
                </a:solidFill>
              </a:rPr>
              <a:t>/news/watch-behaviour-analyst-serve-amusing-103054565.html?guccounter=1&amp;guce_referrer=aHR0cHM6Ly93d3cuZ29vZ2xlLmNvbS8&amp;guce_referrer_sig=AQAAADjXRPMtDjwVAduVO24TNFmF5-Q5qV5R7Q7PLe97yjNCDnfmnQBNLmLcglIAK52qJfKycyFAUQLhgz4LO_vksMEXqBxMnuij0TCzJkWJoUoESeHcfm3cYHgDHy9xuOqGbpBoffQAXnqgf5UuznO-gy58mnE2WS7WPqheNei7BsSl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P14: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https://en.wikipedia.org/wiki/Inman_Park#Atlanta's_first_intown_neighborhood_to_gentrify</a:t>
            </a:r>
            <a:endParaRPr lang="en-US" sz="1200" dirty="0">
              <a:solidFill>
                <a:schemeClr val="tx2"/>
              </a:solidFill>
            </a:endParaRPr>
          </a:p>
          <a:p>
            <a:endParaRPr lang="en-US" sz="1200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8353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br>
              <a:rPr lang="en-US" altLang="zh-CN" dirty="0"/>
            </a:br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comments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suggestions!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826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893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Topic and Objectives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8-9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10-11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12-13</a:t>
            </a:r>
            <a:r>
              <a:rPr lang="zh-CN" altLang="en-US" dirty="0"/>
              <a:t> </a:t>
            </a:r>
            <a:r>
              <a:rPr lang="en-US" altLang="zh-CN" dirty="0"/>
              <a:t>Restriction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marL="0" indent="0">
              <a:buNone/>
            </a:pPr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8558605" cy="422565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 Evaluate the accessibility to </a:t>
            </a:r>
            <a:r>
              <a:rPr lang="en-US" b="1" dirty="0"/>
              <a:t>current</a:t>
            </a:r>
            <a:r>
              <a:rPr lang="en-US" dirty="0"/>
              <a:t> music venues.</a:t>
            </a:r>
          </a:p>
          <a:p>
            <a:pPr>
              <a:buFont typeface="+mj-lt"/>
              <a:buAutoNum type="arabicPeriod"/>
            </a:pPr>
            <a:r>
              <a:rPr lang="en-US" dirty="0"/>
              <a:t> Identify </a:t>
            </a:r>
            <a:r>
              <a:rPr lang="en-US" b="1" dirty="0"/>
              <a:t>neighborhoods</a:t>
            </a:r>
            <a:r>
              <a:rPr lang="en-US" dirty="0"/>
              <a:t> with high </a:t>
            </a:r>
            <a:r>
              <a:rPr lang="en-US" b="1" dirty="0"/>
              <a:t>potential</a:t>
            </a:r>
            <a:r>
              <a:rPr lang="en-US" dirty="0"/>
              <a:t> for establishing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dirty="0"/>
              <a:t>music venues, considering transport, demographic, and urban planning factors</a:t>
            </a:r>
            <a:r>
              <a:rPr lang="en-US" altLang="zh-CN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Contribute to promotion of a vibrant music scene in Atlanta.</a:t>
            </a:r>
          </a:p>
        </p:txBody>
      </p:sp>
      <p:pic>
        <p:nvPicPr>
          <p:cNvPr id="1026" name="Picture 2" descr="照片">
            <a:extLst>
              <a:ext uri="{FF2B5EF4-FFF2-40B4-BE49-F238E27FC236}">
                <a16:creationId xmlns:a16="http://schemas.microsoft.com/office/drawing/2014/main" id="{4FE70760-0070-B667-5406-BEB56C07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429000"/>
            <a:ext cx="3556721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9D626E-51B6-DA30-D5BC-ED81930C3E2E}"/>
              </a:ext>
            </a:extLst>
          </p:cNvPr>
          <p:cNvSpPr txBox="1">
            <a:spLocks/>
          </p:cNvSpPr>
          <p:nvPr/>
        </p:nvSpPr>
        <p:spPr>
          <a:xfrm>
            <a:off x="189363" y="6096541"/>
            <a:ext cx="3939992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i="1" dirty="0">
                <a:solidFill>
                  <a:schemeClr val="accent1"/>
                </a:solidFill>
              </a:rPr>
              <a:t>Terminal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West,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a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music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venue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near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Georgia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Tech</a:t>
            </a:r>
            <a:endParaRPr lang="en-CN" sz="1200" i="1" dirty="0">
              <a:solidFill>
                <a:schemeClr val="accent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1077D23-61B1-D8A8-144C-CD315487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9" y="3429000"/>
            <a:ext cx="3556721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D22A48-2C6E-0962-2365-11D90F8DC9C4}"/>
              </a:ext>
            </a:extLst>
          </p:cNvPr>
          <p:cNvSpPr txBox="1">
            <a:spLocks/>
          </p:cNvSpPr>
          <p:nvPr/>
        </p:nvSpPr>
        <p:spPr>
          <a:xfrm>
            <a:off x="4122655" y="6096541"/>
            <a:ext cx="3939992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A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metal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music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live</a:t>
            </a:r>
            <a:endParaRPr lang="en-CN" sz="1200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0745B0-F2D6-BFC3-DBD9-DAAF91E3E9B6}"/>
              </a:ext>
            </a:extLst>
          </p:cNvPr>
          <p:cNvSpPr/>
          <p:nvPr/>
        </p:nvSpPr>
        <p:spPr>
          <a:xfrm>
            <a:off x="8809614" y="2295279"/>
            <a:ext cx="2753957" cy="13223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r>
              <a:rPr lang="en-CN" b="1" dirty="0"/>
              <a:t>usiness</a:t>
            </a:r>
            <a:r>
              <a:rPr lang="en-US" altLang="zh-CN" b="1" dirty="0"/>
              <a:t>:</a:t>
            </a:r>
          </a:p>
          <a:p>
            <a:pPr algn="ctr"/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algn="ctr"/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4A88CD-6FB3-CB26-3287-5294F5AF695F}"/>
              </a:ext>
            </a:extLst>
          </p:cNvPr>
          <p:cNvSpPr/>
          <p:nvPr/>
        </p:nvSpPr>
        <p:spPr>
          <a:xfrm>
            <a:off x="8809612" y="1114968"/>
            <a:ext cx="2753957" cy="1014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Transport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GIS:</a:t>
            </a:r>
          </a:p>
          <a:p>
            <a:pPr algn="ctr"/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algn="ctr"/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7D03-BA1E-164D-DB48-31B6F65F7F62}"/>
              </a:ext>
            </a:extLst>
          </p:cNvPr>
          <p:cNvSpPr/>
          <p:nvPr/>
        </p:nvSpPr>
        <p:spPr>
          <a:xfrm>
            <a:off x="8809613" y="3793401"/>
            <a:ext cx="2753957" cy="1014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CN" dirty="0"/>
              <a:t>ociology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Sub-cultural</a:t>
            </a:r>
            <a:r>
              <a:rPr lang="zh-CN" altLang="en-US" dirty="0"/>
              <a:t> </a:t>
            </a:r>
            <a:r>
              <a:rPr lang="en-US" altLang="zh-CN" dirty="0"/>
              <a:t>group(metal</a:t>
            </a:r>
            <a:r>
              <a:rPr lang="zh-CN" altLang="en-US" dirty="0"/>
              <a:t> </a:t>
            </a:r>
            <a:r>
              <a:rPr lang="en-US" altLang="zh-CN" dirty="0"/>
              <a:t>music)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EBF8B-6967-452A-B571-929BAC47B7D6}"/>
              </a:ext>
            </a:extLst>
          </p:cNvPr>
          <p:cNvSpPr/>
          <p:nvPr/>
        </p:nvSpPr>
        <p:spPr>
          <a:xfrm>
            <a:off x="8809613" y="4933754"/>
            <a:ext cx="2753957" cy="1014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Urban</a:t>
            </a:r>
            <a:r>
              <a:rPr lang="zh-CN" altLang="en-US" dirty="0"/>
              <a:t> </a:t>
            </a:r>
            <a:r>
              <a:rPr lang="en-US" altLang="zh-CN" dirty="0"/>
              <a:t>planning:</a:t>
            </a:r>
          </a:p>
          <a:p>
            <a:pPr algn="ctr"/>
            <a:r>
              <a:rPr lang="en-US" altLang="zh-CN" dirty="0"/>
              <a:t>Zoning</a:t>
            </a:r>
          </a:p>
          <a:p>
            <a:pPr algn="ctr"/>
            <a:r>
              <a:rPr lang="en-US" altLang="zh-CN" dirty="0" err="1"/>
              <a:t>Landuse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08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DF82-94B7-C4B9-2AC0-22191188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0F9-EA3F-92D0-0715-783CAE541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424" y="1215482"/>
            <a:ext cx="3200574" cy="49821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1700" dirty="0"/>
              <a:t>ArcGIS</a:t>
            </a:r>
            <a:r>
              <a:rPr lang="zh-CN" altLang="en-US" sz="1700" dirty="0"/>
              <a:t> </a:t>
            </a:r>
            <a:r>
              <a:rPr lang="en-US" altLang="zh-CN" sz="1700" dirty="0"/>
              <a:t>Pro:</a:t>
            </a:r>
            <a:r>
              <a:rPr lang="zh-CN" altLang="en-US" sz="1700" dirty="0"/>
              <a:t> </a:t>
            </a:r>
            <a:r>
              <a:rPr lang="en-US" altLang="zh-CN" sz="1700" dirty="0"/>
              <a:t>Service</a:t>
            </a:r>
            <a:r>
              <a:rPr lang="zh-CN" altLang="en-US" sz="1700" dirty="0"/>
              <a:t> </a:t>
            </a:r>
            <a:r>
              <a:rPr lang="en-US" altLang="zh-CN" sz="1700" dirty="0"/>
              <a:t>Area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QGIS:</a:t>
            </a:r>
            <a:r>
              <a:rPr lang="zh-CN" altLang="en-US" sz="1700" dirty="0"/>
              <a:t> </a:t>
            </a:r>
            <a:r>
              <a:rPr lang="en-US" altLang="zh-CN" sz="1700" dirty="0"/>
              <a:t>Join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by</a:t>
            </a:r>
            <a:r>
              <a:rPr lang="zh-CN" altLang="en-US" sz="1700" dirty="0"/>
              <a:t> </a:t>
            </a:r>
            <a:r>
              <a:rPr lang="en-US" altLang="zh-CN" sz="1700" dirty="0"/>
              <a:t>location,</a:t>
            </a:r>
            <a:r>
              <a:rPr lang="zh-CN" altLang="en-US" sz="1700" dirty="0"/>
              <a:t> </a:t>
            </a:r>
            <a:r>
              <a:rPr lang="en-US" altLang="zh-CN" sz="1700" dirty="0"/>
              <a:t>Field</a:t>
            </a:r>
            <a:r>
              <a:rPr lang="zh-CN" altLang="en-US" sz="1700" dirty="0"/>
              <a:t> </a:t>
            </a:r>
            <a:r>
              <a:rPr lang="en-US" altLang="zh-CN" sz="1700" dirty="0"/>
              <a:t>Calculator,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Table</a:t>
            </a:r>
            <a:r>
              <a:rPr lang="zh-CN" altLang="en-US" sz="1700" dirty="0"/>
              <a:t> </a:t>
            </a:r>
            <a:r>
              <a:rPr lang="en-US" altLang="zh-CN" sz="1700" dirty="0"/>
              <a:t>Edit,</a:t>
            </a:r>
            <a:r>
              <a:rPr lang="zh-CN" altLang="en-US" sz="1700" dirty="0"/>
              <a:t> </a:t>
            </a:r>
            <a:r>
              <a:rPr lang="en-US" altLang="zh-CN" sz="1700" dirty="0"/>
              <a:t>Layouts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Python: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 err="1"/>
              <a:t>OSMnx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Network</a:t>
            </a:r>
            <a:r>
              <a:rPr lang="zh-CN" altLang="en-US" sz="1700" dirty="0"/>
              <a:t> </a:t>
            </a:r>
            <a:r>
              <a:rPr lang="en-US" altLang="zh-CN" sz="1700" dirty="0"/>
              <a:t>analysis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collection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/>
              <a:t>Folium:</a:t>
            </a:r>
            <a:r>
              <a:rPr lang="zh-CN" altLang="en-US" sz="1700" dirty="0"/>
              <a:t> </a:t>
            </a:r>
            <a:r>
              <a:rPr lang="en-US" altLang="zh-CN" sz="1700" dirty="0"/>
              <a:t>Interactive</a:t>
            </a:r>
            <a:r>
              <a:rPr lang="zh-CN" altLang="en-US" sz="1700" dirty="0"/>
              <a:t> </a:t>
            </a:r>
            <a:r>
              <a:rPr lang="en-US" altLang="zh-CN" sz="1700" dirty="0"/>
              <a:t>visualization</a:t>
            </a:r>
          </a:p>
          <a:p>
            <a:r>
              <a:rPr lang="en-US" altLang="zh-CN" sz="1700" dirty="0" err="1"/>
              <a:t>Geopandas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Geospatial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processing</a:t>
            </a:r>
          </a:p>
          <a:p>
            <a:endParaRPr lang="en-US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C4B9E-C846-1495-355A-3EC764A10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87"/>
          <a:stretch/>
        </p:blipFill>
        <p:spPr>
          <a:xfrm>
            <a:off x="381002" y="1215482"/>
            <a:ext cx="6057898" cy="47185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9D1DB7-73A6-A79E-F513-B976A90AF783}"/>
              </a:ext>
            </a:extLst>
          </p:cNvPr>
          <p:cNvSpPr txBox="1">
            <a:spLocks/>
          </p:cNvSpPr>
          <p:nvPr/>
        </p:nvSpPr>
        <p:spPr>
          <a:xfrm>
            <a:off x="381000" y="6048119"/>
            <a:ext cx="6057899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Spatial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and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mathematical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model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endParaRPr lang="en-CN" sz="1400" i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EBEF8-21AF-14E2-E00A-BEDA312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468" y="4302891"/>
            <a:ext cx="1582388" cy="535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082BF-084A-4A40-594E-9235E6272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23" t="16380" r="6000" b="16380"/>
          <a:stretch/>
        </p:blipFill>
        <p:spPr>
          <a:xfrm>
            <a:off x="6772474" y="1523444"/>
            <a:ext cx="1582388" cy="487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A31FD-CFF6-DD54-0E3F-A5F2D64581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00" t="20293" r="13600" b="24539"/>
          <a:stretch/>
        </p:blipFill>
        <p:spPr>
          <a:xfrm>
            <a:off x="6756399" y="2359990"/>
            <a:ext cx="1582388" cy="571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B98DC-CD44-018F-2602-C8FAB7A03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77" r="8001"/>
          <a:stretch/>
        </p:blipFill>
        <p:spPr>
          <a:xfrm>
            <a:off x="6756398" y="5064204"/>
            <a:ext cx="1559457" cy="376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9F550-B9D8-1EFC-5F4C-9A2943A8B4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33" t="8704" r="13426" b="37815"/>
          <a:stretch/>
        </p:blipFill>
        <p:spPr>
          <a:xfrm>
            <a:off x="7065811" y="3359401"/>
            <a:ext cx="1096726" cy="80084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E586E7-FC1F-CCB3-E24C-A165ABE2D8E5}"/>
              </a:ext>
            </a:extLst>
          </p:cNvPr>
          <p:cNvSpPr txBox="1">
            <a:spLocks/>
          </p:cNvSpPr>
          <p:nvPr/>
        </p:nvSpPr>
        <p:spPr>
          <a:xfrm>
            <a:off x="6772474" y="6025675"/>
            <a:ext cx="4867300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Tools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used</a:t>
            </a:r>
            <a:endParaRPr lang="en-CN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5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E1C270-AB78-5D7F-064B-3AAD5FFC6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" r="2984" b="3720"/>
          <a:stretch/>
        </p:blipFill>
        <p:spPr>
          <a:xfrm>
            <a:off x="6629399" y="708102"/>
            <a:ext cx="5181600" cy="4310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2A87C-AA55-11D1-DCE0-8EA70EB6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4BEC-E47A-1F3D-5A01-2CDE962EE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6633250" cy="42256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dirty="0"/>
              <a:t>housing price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household</a:t>
            </a:r>
            <a:r>
              <a:rPr lang="zh-CN" altLang="en-US" dirty="0"/>
              <a:t> </a:t>
            </a:r>
            <a:r>
              <a:rPr lang="en-US" altLang="zh-CN" dirty="0"/>
              <a:t>income,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Bureau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POI</a:t>
            </a:r>
            <a:r>
              <a:rPr lang="en-US" dirty="0"/>
              <a:t> - 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  <a:r>
              <a:rPr lang="zh-CN" altLang="en-US" dirty="0"/>
              <a:t>       </a:t>
            </a:r>
            <a:r>
              <a:rPr lang="en-US" dirty="0"/>
              <a:t>API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lot,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- OSMX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Atlanta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Material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5761D-2C0A-355E-AC16-92463C0CB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23" y="4466476"/>
            <a:ext cx="1311277" cy="552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54B2B-EF01-048A-58A5-A317E8AFE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23" y="2400299"/>
            <a:ext cx="1127880" cy="454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4DF4C-4B26-C168-56A0-41067FA8A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33" t="8704" r="13426" b="25371"/>
          <a:stretch/>
        </p:blipFill>
        <p:spPr>
          <a:xfrm>
            <a:off x="6732077" y="4155720"/>
            <a:ext cx="1433148" cy="1290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BCEA56-98D4-3BB1-39D5-561966A63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032" y="3328311"/>
            <a:ext cx="1551203" cy="3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ED625-C5DB-DA3A-3D1C-0E750AAC0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"/>
          <a:stretch/>
        </p:blipFill>
        <p:spPr>
          <a:xfrm>
            <a:off x="7364088" y="1161316"/>
            <a:ext cx="3888104" cy="217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DC1F8-15CF-5F3E-9813-8D8D41EDF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364088" y="3567499"/>
            <a:ext cx="3888104" cy="2323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8D7E4-94F0-0877-F656-FFB36104B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745" y="1158376"/>
            <a:ext cx="6688942" cy="473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5F35E-FB94-2155-CF58-4C743CD8FF7B}"/>
              </a:ext>
            </a:extLst>
          </p:cNvPr>
          <p:cNvSpPr txBox="1"/>
          <p:nvPr/>
        </p:nvSpPr>
        <p:spPr>
          <a:xfrm>
            <a:off x="8225373" y="3290500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Attribute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0CF12-7CF9-01A6-E4E5-ABAE7FABBAFB}"/>
              </a:ext>
            </a:extLst>
          </p:cNvPr>
          <p:cNvSpPr txBox="1"/>
          <p:nvPr/>
        </p:nvSpPr>
        <p:spPr>
          <a:xfrm>
            <a:off x="8313057" y="5931782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Density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DC804B-5A6E-1220-FB10-514C1315EF4F}"/>
              </a:ext>
            </a:extLst>
          </p:cNvPr>
          <p:cNvSpPr txBox="1">
            <a:spLocks/>
          </p:cNvSpPr>
          <p:nvPr/>
        </p:nvSpPr>
        <p:spPr>
          <a:xfrm>
            <a:off x="568492" y="5931782"/>
            <a:ext cx="6595195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Spatial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Distribution of Existing Music Venue</a:t>
            </a:r>
          </a:p>
          <a:p>
            <a:pPr marL="0" indent="0" algn="ctr">
              <a:buNone/>
            </a:pPr>
            <a:endParaRPr lang="en-US" altLang="zh-CN" sz="1400" i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BFF67D-96EF-895D-7B54-157578DCB3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8169" t="47006" r="74540" b="43887"/>
          <a:stretch/>
        </p:blipFill>
        <p:spPr>
          <a:xfrm>
            <a:off x="1066800" y="1416865"/>
            <a:ext cx="1343891" cy="5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ervice </a:t>
            </a:r>
            <a:r>
              <a:rPr lang="en-US" altLang="zh-CN" dirty="0"/>
              <a:t>A</a:t>
            </a:r>
            <a:r>
              <a:rPr lang="en-US" dirty="0"/>
              <a:t>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88E0-3EED-ECF4-1796-DCFCFE6D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244872"/>
            <a:ext cx="6215829" cy="4397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B2983-82C4-A55B-C1E7-4BAF0DCE6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87" b="47515"/>
          <a:stretch/>
        </p:blipFill>
        <p:spPr>
          <a:xfrm>
            <a:off x="6736528" y="1043492"/>
            <a:ext cx="5363594" cy="56940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04658DD-7C85-6746-EB5F-DF3FC1185C93}"/>
              </a:ext>
            </a:extLst>
          </p:cNvPr>
          <p:cNvSpPr txBox="1">
            <a:spLocks/>
          </p:cNvSpPr>
          <p:nvPr/>
        </p:nvSpPr>
        <p:spPr>
          <a:xfrm>
            <a:off x="6736528" y="1666247"/>
            <a:ext cx="5226871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Facilities: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point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interest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Network:</a:t>
            </a:r>
            <a:r>
              <a:rPr lang="zh-CN" altLang="en-US" sz="1800" dirty="0"/>
              <a:t> </a:t>
            </a:r>
            <a:r>
              <a:rPr lang="en-US" altLang="zh-CN" sz="1800" dirty="0"/>
              <a:t>road</a:t>
            </a:r>
            <a:r>
              <a:rPr lang="zh-CN" altLang="en-US" sz="1800" dirty="0"/>
              <a:t> </a:t>
            </a:r>
            <a:r>
              <a:rPr lang="en-US" altLang="zh-CN" sz="1800" dirty="0"/>
              <a:t>network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threshold:</a:t>
            </a:r>
            <a:r>
              <a:rPr lang="zh-CN" altLang="en-US" sz="1800" dirty="0"/>
              <a:t> </a:t>
            </a:r>
            <a:r>
              <a:rPr lang="en-US" altLang="zh-CN" sz="1800" dirty="0"/>
              <a:t>5,</a:t>
            </a:r>
            <a:r>
              <a:rPr lang="zh-CN" altLang="en-US" sz="1800" dirty="0"/>
              <a:t> </a:t>
            </a:r>
            <a:r>
              <a:rPr lang="en-US" altLang="zh-CN" sz="1800" dirty="0"/>
              <a:t>10,15,</a:t>
            </a:r>
            <a:r>
              <a:rPr lang="zh-CN" altLang="en-US" sz="1800" dirty="0"/>
              <a:t> </a:t>
            </a:r>
            <a:r>
              <a:rPr lang="en-US" altLang="zh-CN" sz="1800" dirty="0"/>
              <a:t>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Type:</a:t>
            </a:r>
            <a:r>
              <a:rPr lang="zh-CN" altLang="en-US" sz="1800" dirty="0"/>
              <a:t> </a:t>
            </a:r>
            <a:r>
              <a:rPr lang="en-US" altLang="zh-CN" sz="1800" dirty="0"/>
              <a:t>Driving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61894-AA64-07A9-D7F3-83BBF66A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527" y="4804956"/>
            <a:ext cx="2201583" cy="8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3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Metalheads</a:t>
            </a:r>
            <a:r>
              <a:rPr lang="zh-CN" altLang="en-US" dirty="0"/>
              <a:t> </a:t>
            </a:r>
            <a:r>
              <a:rPr lang="en-US" altLang="zh-CN" dirty="0"/>
              <a:t>are people who enjoy metal music and regularly attend metal music venues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consumers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Largely</a:t>
            </a:r>
            <a:r>
              <a:rPr lang="zh-CN" altLang="en-US" dirty="0"/>
              <a:t> </a:t>
            </a:r>
            <a:r>
              <a:rPr lang="en-US" altLang="zh-CN" dirty="0"/>
              <a:t>white, cis-gendered, and male.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Age: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Majority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range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18-34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 in North America and Northern Europe.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metalheads?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5D1A70-DB9F-1656-3503-DA7412448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144041"/>
              </p:ext>
            </p:extLst>
          </p:nvPr>
        </p:nvGraphicFramePr>
        <p:xfrm>
          <a:off x="426464" y="3328310"/>
          <a:ext cx="3991087" cy="2945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2" name="Picture 2" descr="Majestatic Metalheads">
            <a:extLst>
              <a:ext uri="{FF2B5EF4-FFF2-40B4-BE49-F238E27FC236}">
                <a16:creationId xmlns:a16="http://schemas.microsoft.com/office/drawing/2014/main" id="{F6813525-4DC1-83FE-5FA3-A0B528C5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91" y="3429000"/>
            <a:ext cx="2845867" cy="20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 TikTok ">
            <a:extLst>
              <a:ext uri="{FF2B5EF4-FFF2-40B4-BE49-F238E27FC236}">
                <a16:creationId xmlns:a16="http://schemas.microsoft.com/office/drawing/2014/main" id="{747A5413-3413-E8AE-E12B-AB8678191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44"/>
          <a:stretch/>
        </p:blipFill>
        <p:spPr bwMode="auto">
          <a:xfrm>
            <a:off x="4004931" y="3429000"/>
            <a:ext cx="2500501" cy="282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AA95FF-A9CC-0D91-E752-A50AAFBD188A}"/>
              </a:ext>
            </a:extLst>
          </p:cNvPr>
          <p:cNvSpPr txBox="1">
            <a:spLocks/>
          </p:cNvSpPr>
          <p:nvPr/>
        </p:nvSpPr>
        <p:spPr>
          <a:xfrm>
            <a:off x="107575" y="6250193"/>
            <a:ext cx="4658061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Metalheads’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age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distribution,</a:t>
            </a:r>
          </a:p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Shown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in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research(Shukla,2022)</a:t>
            </a:r>
            <a:endParaRPr lang="en-CN" sz="1400" i="1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A56DF8-CF70-D164-5747-9F8E0DA5C376}"/>
              </a:ext>
            </a:extLst>
          </p:cNvPr>
          <p:cNvSpPr txBox="1">
            <a:spLocks/>
          </p:cNvSpPr>
          <p:nvPr/>
        </p:nvSpPr>
        <p:spPr>
          <a:xfrm>
            <a:off x="4004930" y="6374890"/>
            <a:ext cx="2500501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Typical/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stereotypical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metalheads</a:t>
            </a:r>
            <a:endParaRPr lang="en-CN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5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72" y="1012005"/>
            <a:ext cx="2580108" cy="18254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8303FD-EA22-05F8-886A-D5757BF8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73" y="2926724"/>
            <a:ext cx="2580106" cy="1825402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1DACE94D-3F1C-B7A1-A574-ECA17C0E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8406" y="1012005"/>
            <a:ext cx="7745719" cy="5480029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BDDF82E-B712-01D2-4AB7-3D3C75E0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972" y="4841442"/>
            <a:ext cx="2580106" cy="1825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39D0A-BF9B-7128-B139-B4FA877E75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987" b="29206"/>
          <a:stretch/>
        </p:blipFill>
        <p:spPr>
          <a:xfrm>
            <a:off x="8628942" y="930075"/>
            <a:ext cx="3486858" cy="1376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A49987-439A-77E2-E5A5-B975C219A86F}"/>
              </a:ext>
            </a:extLst>
          </p:cNvPr>
          <p:cNvSpPr/>
          <p:nvPr/>
        </p:nvSpPr>
        <p:spPr>
          <a:xfrm>
            <a:off x="9638853" y="1298865"/>
            <a:ext cx="2476948" cy="10079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21600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13500</TotalTime>
  <Words>939</Words>
  <Application>Microsoft Macintosh PowerPoint</Application>
  <PresentationFormat>Widescreen</PresentationFormat>
  <Paragraphs>125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Roboto</vt:lpstr>
      <vt:lpstr>Title Page</vt:lpstr>
      <vt:lpstr>Dividers</vt:lpstr>
      <vt:lpstr>Content Page</vt:lpstr>
      <vt:lpstr>Which Neighborhood in Atlanta is Best for a Metal Music Venue Business?   Considering Transportation, Demographic, and Urban Planning Factors</vt:lpstr>
      <vt:lpstr>Index</vt:lpstr>
      <vt:lpstr>Topic and Objectives</vt:lpstr>
      <vt:lpstr>Method &amp; Tools</vt:lpstr>
      <vt:lpstr>Data</vt:lpstr>
      <vt:lpstr>Competitor Analysis: Existing Music Venue</vt:lpstr>
      <vt:lpstr>Transport Analysis: Existing Music Venue Service Area</vt:lpstr>
      <vt:lpstr>Demographic Analysis – Who are metalheads?</vt:lpstr>
      <vt:lpstr>Demographic Analysis – Census Tract</vt:lpstr>
      <vt:lpstr>Factor Integration</vt:lpstr>
      <vt:lpstr>Integrate Transport and Demographic Factors</vt:lpstr>
      <vt:lpstr>Restrictions: Zoning</vt:lpstr>
      <vt:lpstr>Restrictions: Parking</vt:lpstr>
      <vt:lpstr>Conclusion and Discussion</vt:lpstr>
      <vt:lpstr>Reference</vt:lpstr>
      <vt:lpstr>Thank you Open to comments and suggestions!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Liu, Tingyu</cp:lastModifiedBy>
  <cp:revision>69</cp:revision>
  <dcterms:created xsi:type="dcterms:W3CDTF">2022-08-24T13:02:54Z</dcterms:created>
  <dcterms:modified xsi:type="dcterms:W3CDTF">2023-12-11T04:03:30Z</dcterms:modified>
</cp:coreProperties>
</file>